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/Relationships>
</file>

<file path=ppt/charts/_rels/chart1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_rels/chart2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Cases</c:v>
                </c:pt>
              </c:strCache>
            </c:strRef>
          </c:tx>
          <c:cat>
            <c:strRef>
              <c:f>Sheet1!$A$2:$A$9</c:f>
              <c:strCache>
                <c:ptCount val="8"/>
                <c:pt idx="0">
                  <c:v>0</c:v>
                </c:pt>
                <c:pt idx="1">
                  <c:v>&lt;1000</c:v>
                </c:pt>
                <c:pt idx="2">
                  <c:v>1000-1249</c:v>
                </c:pt>
                <c:pt idx="3">
                  <c:v>1250-1499</c:v>
                </c:pt>
                <c:pt idx="4">
                  <c:v>1500-1749</c:v>
                </c:pt>
                <c:pt idx="5">
                  <c:v>1750-1999</c:v>
                </c:pt>
                <c:pt idx="6">
                  <c:v>2000-2499</c:v>
                </c:pt>
                <c:pt idx="7">
                  <c:v>2500-2999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3</c:v>
                </c:pt>
                <c:pt idx="1">
                  <c:v>8</c:v>
                </c:pt>
                <c:pt idx="2">
                  <c:v>14</c:v>
                </c:pt>
                <c:pt idx="3">
                  <c:v>14</c:v>
                </c:pt>
                <c:pt idx="4">
                  <c:v>83</c:v>
                </c:pt>
                <c:pt idx="5">
                  <c:v>56</c:v>
                </c:pt>
                <c:pt idx="6">
                  <c:v>51</c:v>
                </c:pt>
                <c:pt idx="7">
                  <c:v>22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crossAx val="-2068027336"/>
        <c:crosses val="autoZero"/>
      </c:valAx>
    </c:plotArea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Median Fee</c:v>
                </c:pt>
              </c:strCache>
            </c:strRef>
          </c:tx>
          <c:cat>
            <c:strRef>
              <c:f>Sheet1!$A$2:$A$4</c:f>
              <c:strCache>
                <c:ptCount val="3"/>
                <c:pt idx="0">
                  <c:v>EDNC</c:v>
                </c:pt>
                <c:pt idx="1">
                  <c:v>MDNC</c:v>
                </c:pt>
                <c:pt idx="2">
                  <c:v>WDNC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1625</c:v>
                </c:pt>
                <c:pt idx="1">
                  <c:v>1725</c:v>
                </c:pt>
                <c:pt idx="2">
                  <c:v>1900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crossAx val="-2068027336"/>
        <c:crosses val="autoZero"/>
      </c:valAx>
    </c:plotArea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chart" Target="../charts/char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chart" Target="../charts/chart2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NC Consumer Bankruptcy Attorney Fee Roundtable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June 18, 2026</a:t>
            </a:r>
          </a:p>
          <a:p>
            <a:r>
              <a:t>Shawn Orcutt &amp; Ed Boltz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LMM Program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Current fee structure, EDNC termination, collaboration opportunities.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Student Loan Adversary Proceedings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Typical fees $3,000-$5,500. Co-counsel opportunities.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Fee Calculator Methodology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Complexity, litigation risk, client circumstances, experience.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Appeals and Impact Litigation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Recurring issues vs. single-case high-value issues.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 Bono and Low Bono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NC Bar Pro Bono Committee</a:t>
            </a:r>
          </a:p>
          <a:p>
            <a:r>
              <a:t>Stubbs Bankruptcy Clinic referrals (~$600/case).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Scope of Representation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Adversaries, contested matters, post-filing motions, a la carte fees.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Proposed §708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NBC proposal and NACBA position paper.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NACBA §708 Alternatives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AFO Ch.13</a:t>
            </a:r>
          </a:p>
          <a:p>
            <a:r>
              <a:t>Bifurcated Ch.7</a:t>
            </a:r>
          </a:p>
          <a:p>
            <a:r>
              <a:t>Co-signer</a:t>
            </a:r>
          </a:p>
          <a:p>
            <a:r>
              <a:t>Assignment of cash assets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Discussion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Future of consumer bankruptcy compensation in NC.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Chart: Chapter 7 Fee Distribution</a:t>
            </a:r>
          </a:p>
        </p:txBody>
      </p:sp>
      <p:graphicFrame>
        <p:nvGraphicFramePr>
          <p:cNvPr id="3" name="Chart 2"/>
          <p:cNvGraphicFramePr>
            <a:graphicFrameLocks noGrp="1"/>
          </p:cNvGraphicFramePr>
          <p:nvPr/>
        </p:nvGraphicFramePr>
        <p:xfrm>
          <a:off x="914400" y="1097280"/>
          <a:ext cx="6400800" cy="32004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Chapter 7 Fees</a:t>
            </a:r>
          </a:p>
          <a:p>
            <a:r>
              <a:t>Ethics &amp; Access to Justice</a:t>
            </a:r>
          </a:p>
          <a:p>
            <a:r>
              <a:t>Chapter 13 Compensation</a:t>
            </a:r>
          </a:p>
          <a:p>
            <a:r>
              <a:t>LMM</a:t>
            </a:r>
          </a:p>
          <a:p>
            <a:r>
              <a:t>SLAPs</a:t>
            </a:r>
          </a:p>
          <a:p>
            <a:r>
              <a:t>Scope of Representation</a:t>
            </a:r>
          </a:p>
          <a:p>
            <a:r>
              <a:t>Proposed §708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Chart: District Median Fees</a:t>
            </a:r>
          </a:p>
        </p:txBody>
      </p:sp>
      <p:graphicFrame>
        <p:nvGraphicFramePr>
          <p:cNvPr id="3" name="Chart 2"/>
          <p:cNvGraphicFramePr>
            <a:graphicFrameLocks noGrp="1"/>
          </p:cNvGraphicFramePr>
          <p:nvPr/>
        </p:nvGraphicFramePr>
        <p:xfrm>
          <a:off x="914400" y="1097280"/>
          <a:ext cx="5486400" cy="32004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NACBA §708 Framework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914400"/>
            <a:ext cx="5486400" cy="2743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Consumer Debtor Unable to Pay Upfront Fee</a:t>
            </a:r>
          </a:p>
          <a:p>
            <a:r>
              <a:t>↓</a:t>
            </a:r>
          </a:p>
          <a:p>
            <a:r>
              <a:t>AFO Chapter 13</a:t>
            </a:r>
          </a:p>
          <a:p>
            <a:r>
              <a:t>OR</a:t>
            </a:r>
          </a:p>
          <a:p>
            <a:r>
              <a:t>Bifurcated Chapter 7</a:t>
            </a:r>
          </a:p>
          <a:p>
            <a:r>
              <a:t>OR</a:t>
            </a:r>
          </a:p>
          <a:p>
            <a:r>
              <a:t>Co-Signer Arrangement</a:t>
            </a:r>
          </a:p>
          <a:p>
            <a:r>
              <a:t>OR</a:t>
            </a:r>
          </a:p>
          <a:p>
            <a:r>
              <a:t>Assignment of Cash Assets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NC Chapter 7 Market Snapshot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259 cases, 60 firms, median fee $1,800, mean $1,850, mode $1,500.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Chapter 7 Fee Distribution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73% of filings fall between $1,500 and $2,499.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District Comparison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EDNC $1,625 median</a:t>
            </a:r>
          </a:p>
          <a:p>
            <a:r>
              <a:t>MDNC $1,725 median</a:t>
            </a:r>
          </a:p>
          <a:p>
            <a:r>
              <a:t>WDNC $1,900 median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Fee Anchor Points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$1,500, $1,700, $1,825, $2,000, $2,500 dominate market pricing.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Ethical Considerations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Rule 1.5, reasonableness, access to justice, implicit bias and chapter choice.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Chapter 13 Compensation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WDNC no-look fee increased to $7,000.</a:t>
            </a:r>
          </a:p>
          <a:p>
            <a:r>
              <a:t>Complexity continues to increase.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Wagoner Order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Judge Kahn approved $495/hour hourly rate.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